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63"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3D3"/>
    <a:srgbClr val="13D2B5"/>
    <a:srgbClr val="C7D5ED"/>
    <a:srgbClr val="F4CF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07" d="100"/>
          <a:sy n="107" d="100"/>
        </p:scale>
        <p:origin x="61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5:35:21.754"/>
    </inkml:context>
    <inkml:brush xml:id="br0">
      <inkml:brushProperty name="width" value="0.05" units="cm"/>
      <inkml:brushProperty name="height" value="0.05" units="cm"/>
    </inkml:brush>
  </inkml:definitions>
  <inkml:trace contextRef="#ctx0" brushRef="#br0">0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DA1340-5142-701B-B68E-9814A032845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1ACD865D-E425-71E5-7C09-CA6D521490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9B472ACE-FE54-72AC-097A-322B82FCD7C8}"/>
              </a:ext>
            </a:extLst>
          </p:cNvPr>
          <p:cNvSpPr>
            <a:spLocks noGrp="1"/>
          </p:cNvSpPr>
          <p:nvPr>
            <p:ph type="dt" sz="half" idx="10"/>
          </p:nvPr>
        </p:nvSpPr>
        <p:spPr/>
        <p:txBody>
          <a:bodyPr/>
          <a:lstStyle/>
          <a:p>
            <a:fld id="{D5713B75-A438-4BE1-BE72-5613DF436AD6}" type="datetimeFigureOut">
              <a:rPr lang="en-US" smtClean="0"/>
              <a:pPr/>
              <a:t>12/20/2023</a:t>
            </a:fld>
            <a:endParaRPr lang="en-US"/>
          </a:p>
        </p:txBody>
      </p:sp>
      <p:sp>
        <p:nvSpPr>
          <p:cNvPr id="5" name="Θέση υποσέλιδου 4">
            <a:extLst>
              <a:ext uri="{FF2B5EF4-FFF2-40B4-BE49-F238E27FC236}">
                <a16:creationId xmlns:a16="http://schemas.microsoft.com/office/drawing/2014/main" id="{9D44A106-649D-94F4-C729-F62D4E089000}"/>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35ADE59B-7AC1-0BA1-E145-669BC91B34D2}"/>
              </a:ext>
            </a:extLst>
          </p:cNvPr>
          <p:cNvSpPr>
            <a:spLocks noGrp="1"/>
          </p:cNvSpPr>
          <p:nvPr>
            <p:ph type="sldNum" sz="quarter" idx="12"/>
          </p:nvPr>
        </p:nvSpPr>
        <p:spPr/>
        <p:txBody>
          <a:bodyPr/>
          <a:lstStyle/>
          <a:p>
            <a:fld id="{D6F8AA39-28A2-4ED9-B588-144424FDA431}" type="slidenum">
              <a:rPr lang="en-US" smtClean="0"/>
              <a:pPr/>
              <a:t>‹Nº›</a:t>
            </a:fld>
            <a:endParaRPr lang="en-US"/>
          </a:p>
        </p:txBody>
      </p:sp>
    </p:spTree>
    <p:extLst>
      <p:ext uri="{BB962C8B-B14F-4D97-AF65-F5344CB8AC3E}">
        <p14:creationId xmlns:p14="http://schemas.microsoft.com/office/powerpoint/2010/main" val="365127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3DE2CD-AAD9-E1E2-4734-75E19A7725FD}"/>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EE2CD7DE-EBF1-7C7E-E61F-63C08ED1699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271D72AA-1EDC-A89C-EF03-1B3BA7C94B8D}"/>
              </a:ext>
            </a:extLst>
          </p:cNvPr>
          <p:cNvSpPr>
            <a:spLocks noGrp="1"/>
          </p:cNvSpPr>
          <p:nvPr>
            <p:ph type="dt" sz="half" idx="10"/>
          </p:nvPr>
        </p:nvSpPr>
        <p:spPr/>
        <p:txBody>
          <a:bodyPr/>
          <a:lstStyle/>
          <a:p>
            <a:fld id="{D5713B75-A438-4BE1-BE72-5613DF436AD6}" type="datetimeFigureOut">
              <a:rPr lang="en-US" smtClean="0"/>
              <a:pPr/>
              <a:t>12/20/2023</a:t>
            </a:fld>
            <a:endParaRPr lang="en-US"/>
          </a:p>
        </p:txBody>
      </p:sp>
      <p:sp>
        <p:nvSpPr>
          <p:cNvPr id="5" name="Θέση υποσέλιδου 4">
            <a:extLst>
              <a:ext uri="{FF2B5EF4-FFF2-40B4-BE49-F238E27FC236}">
                <a16:creationId xmlns:a16="http://schemas.microsoft.com/office/drawing/2014/main" id="{7677D8ED-7BBE-F682-E598-D7278F06799E}"/>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18454A1C-F107-0432-1D45-B94F31BA38A4}"/>
              </a:ext>
            </a:extLst>
          </p:cNvPr>
          <p:cNvSpPr>
            <a:spLocks noGrp="1"/>
          </p:cNvSpPr>
          <p:nvPr>
            <p:ph type="sldNum" sz="quarter" idx="12"/>
          </p:nvPr>
        </p:nvSpPr>
        <p:spPr/>
        <p:txBody>
          <a:bodyPr/>
          <a:lstStyle/>
          <a:p>
            <a:fld id="{D6F8AA39-28A2-4ED9-B588-144424FDA431}" type="slidenum">
              <a:rPr lang="en-US" smtClean="0"/>
              <a:pPr/>
              <a:t>‹Nº›</a:t>
            </a:fld>
            <a:endParaRPr lang="en-US"/>
          </a:p>
        </p:txBody>
      </p:sp>
    </p:spTree>
    <p:extLst>
      <p:ext uri="{BB962C8B-B14F-4D97-AF65-F5344CB8AC3E}">
        <p14:creationId xmlns:p14="http://schemas.microsoft.com/office/powerpoint/2010/main" val="240150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ECF0811-12BC-0C4A-FBE7-42F6C5C19CA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A3BF7DDC-EF58-27C4-F547-7CB42CD2AFC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A091C762-FD18-512C-895D-803938D08218}"/>
              </a:ext>
            </a:extLst>
          </p:cNvPr>
          <p:cNvSpPr>
            <a:spLocks noGrp="1"/>
          </p:cNvSpPr>
          <p:nvPr>
            <p:ph type="dt" sz="half" idx="10"/>
          </p:nvPr>
        </p:nvSpPr>
        <p:spPr/>
        <p:txBody>
          <a:bodyPr/>
          <a:lstStyle/>
          <a:p>
            <a:fld id="{D5713B75-A438-4BE1-BE72-5613DF436AD6}" type="datetimeFigureOut">
              <a:rPr lang="en-US" smtClean="0"/>
              <a:pPr/>
              <a:t>12/20/2023</a:t>
            </a:fld>
            <a:endParaRPr lang="en-US"/>
          </a:p>
        </p:txBody>
      </p:sp>
      <p:sp>
        <p:nvSpPr>
          <p:cNvPr id="5" name="Θέση υποσέλιδου 4">
            <a:extLst>
              <a:ext uri="{FF2B5EF4-FFF2-40B4-BE49-F238E27FC236}">
                <a16:creationId xmlns:a16="http://schemas.microsoft.com/office/drawing/2014/main" id="{1751B37F-A5AF-33C8-5EAF-DB490F01641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3E00C48-17B4-C65E-D3F8-ED70E210324D}"/>
              </a:ext>
            </a:extLst>
          </p:cNvPr>
          <p:cNvSpPr>
            <a:spLocks noGrp="1"/>
          </p:cNvSpPr>
          <p:nvPr>
            <p:ph type="sldNum" sz="quarter" idx="12"/>
          </p:nvPr>
        </p:nvSpPr>
        <p:spPr/>
        <p:txBody>
          <a:bodyPr/>
          <a:lstStyle/>
          <a:p>
            <a:fld id="{D6F8AA39-28A2-4ED9-B588-144424FDA431}" type="slidenum">
              <a:rPr lang="en-US" smtClean="0"/>
              <a:pPr/>
              <a:t>‹Nº›</a:t>
            </a:fld>
            <a:endParaRPr lang="en-US"/>
          </a:p>
        </p:txBody>
      </p:sp>
    </p:spTree>
    <p:extLst>
      <p:ext uri="{BB962C8B-B14F-4D97-AF65-F5344CB8AC3E}">
        <p14:creationId xmlns:p14="http://schemas.microsoft.com/office/powerpoint/2010/main" val="121618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5BC3A8-6F0D-B67E-D7FE-244B0CD0758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67C2A6B-438F-5996-3797-B13A526DF66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69D47C69-A2FC-9F8E-CA16-ED6994A0F9B8}"/>
              </a:ext>
            </a:extLst>
          </p:cNvPr>
          <p:cNvSpPr>
            <a:spLocks noGrp="1"/>
          </p:cNvSpPr>
          <p:nvPr>
            <p:ph type="dt" sz="half" idx="10"/>
          </p:nvPr>
        </p:nvSpPr>
        <p:spPr/>
        <p:txBody>
          <a:bodyPr/>
          <a:lstStyle/>
          <a:p>
            <a:fld id="{D5713B75-A438-4BE1-BE72-5613DF436AD6}" type="datetimeFigureOut">
              <a:rPr lang="en-US" smtClean="0"/>
              <a:pPr/>
              <a:t>12/20/2023</a:t>
            </a:fld>
            <a:endParaRPr lang="en-US"/>
          </a:p>
        </p:txBody>
      </p:sp>
      <p:sp>
        <p:nvSpPr>
          <p:cNvPr id="5" name="Θέση υποσέλιδου 4">
            <a:extLst>
              <a:ext uri="{FF2B5EF4-FFF2-40B4-BE49-F238E27FC236}">
                <a16:creationId xmlns:a16="http://schemas.microsoft.com/office/drawing/2014/main" id="{CCF9B961-2AF8-6828-1334-B2CFF9F283A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6250801F-9617-E496-A23C-F24F7669B723}"/>
              </a:ext>
            </a:extLst>
          </p:cNvPr>
          <p:cNvSpPr>
            <a:spLocks noGrp="1"/>
          </p:cNvSpPr>
          <p:nvPr>
            <p:ph type="sldNum" sz="quarter" idx="12"/>
          </p:nvPr>
        </p:nvSpPr>
        <p:spPr/>
        <p:txBody>
          <a:bodyPr/>
          <a:lstStyle/>
          <a:p>
            <a:fld id="{D6F8AA39-28A2-4ED9-B588-144424FDA431}" type="slidenum">
              <a:rPr lang="en-US" smtClean="0"/>
              <a:pPr/>
              <a:t>‹Nº›</a:t>
            </a:fld>
            <a:endParaRPr lang="en-US"/>
          </a:p>
        </p:txBody>
      </p:sp>
    </p:spTree>
    <p:extLst>
      <p:ext uri="{BB962C8B-B14F-4D97-AF65-F5344CB8AC3E}">
        <p14:creationId xmlns:p14="http://schemas.microsoft.com/office/powerpoint/2010/main" val="235943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B05FDB-1043-0692-5214-05ED5571716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D53DE53B-4C43-2CA2-CF29-75A830BAB9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09534C1-CB47-6B81-DD1C-608F75E8F11C}"/>
              </a:ext>
            </a:extLst>
          </p:cNvPr>
          <p:cNvSpPr>
            <a:spLocks noGrp="1"/>
          </p:cNvSpPr>
          <p:nvPr>
            <p:ph type="dt" sz="half" idx="10"/>
          </p:nvPr>
        </p:nvSpPr>
        <p:spPr/>
        <p:txBody>
          <a:bodyPr/>
          <a:lstStyle/>
          <a:p>
            <a:fld id="{D5713B75-A438-4BE1-BE72-5613DF436AD6}" type="datetimeFigureOut">
              <a:rPr lang="en-US" smtClean="0"/>
              <a:pPr/>
              <a:t>12/20/2023</a:t>
            </a:fld>
            <a:endParaRPr lang="en-US"/>
          </a:p>
        </p:txBody>
      </p:sp>
      <p:sp>
        <p:nvSpPr>
          <p:cNvPr id="5" name="Θέση υποσέλιδου 4">
            <a:extLst>
              <a:ext uri="{FF2B5EF4-FFF2-40B4-BE49-F238E27FC236}">
                <a16:creationId xmlns:a16="http://schemas.microsoft.com/office/drawing/2014/main" id="{5E96EBE7-5507-71E3-D4D5-CE83AD4E698B}"/>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94029F15-4BFB-C086-F104-1F3DB2E5719C}"/>
              </a:ext>
            </a:extLst>
          </p:cNvPr>
          <p:cNvSpPr>
            <a:spLocks noGrp="1"/>
          </p:cNvSpPr>
          <p:nvPr>
            <p:ph type="sldNum" sz="quarter" idx="12"/>
          </p:nvPr>
        </p:nvSpPr>
        <p:spPr/>
        <p:txBody>
          <a:bodyPr/>
          <a:lstStyle/>
          <a:p>
            <a:fld id="{D6F8AA39-28A2-4ED9-B588-144424FDA431}" type="slidenum">
              <a:rPr lang="en-US" smtClean="0"/>
              <a:pPr/>
              <a:t>‹Nº›</a:t>
            </a:fld>
            <a:endParaRPr lang="en-US"/>
          </a:p>
        </p:txBody>
      </p:sp>
    </p:spTree>
    <p:extLst>
      <p:ext uri="{BB962C8B-B14F-4D97-AF65-F5344CB8AC3E}">
        <p14:creationId xmlns:p14="http://schemas.microsoft.com/office/powerpoint/2010/main" val="315248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175D42-F1A3-17B8-32BA-C61CBD02C35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D2BF9F14-97CE-3B45-B2C5-8D3F9AA8085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FB5A0E29-7758-43A3-C4F5-A7A51EFD11B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CD3CBF3D-075E-CD2B-93B7-FDBBD1976F18}"/>
              </a:ext>
            </a:extLst>
          </p:cNvPr>
          <p:cNvSpPr>
            <a:spLocks noGrp="1"/>
          </p:cNvSpPr>
          <p:nvPr>
            <p:ph type="dt" sz="half" idx="10"/>
          </p:nvPr>
        </p:nvSpPr>
        <p:spPr/>
        <p:txBody>
          <a:bodyPr/>
          <a:lstStyle/>
          <a:p>
            <a:fld id="{D5713B75-A438-4BE1-BE72-5613DF436AD6}" type="datetimeFigureOut">
              <a:rPr lang="en-US" smtClean="0"/>
              <a:pPr/>
              <a:t>12/20/2023</a:t>
            </a:fld>
            <a:endParaRPr lang="en-US"/>
          </a:p>
        </p:txBody>
      </p:sp>
      <p:sp>
        <p:nvSpPr>
          <p:cNvPr id="6" name="Θέση υποσέλιδου 5">
            <a:extLst>
              <a:ext uri="{FF2B5EF4-FFF2-40B4-BE49-F238E27FC236}">
                <a16:creationId xmlns:a16="http://schemas.microsoft.com/office/drawing/2014/main" id="{1DCFA647-CD78-0ADA-EB56-06993738094B}"/>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1BCB1980-DC59-B5BD-4CBA-6945D127F539}"/>
              </a:ext>
            </a:extLst>
          </p:cNvPr>
          <p:cNvSpPr>
            <a:spLocks noGrp="1"/>
          </p:cNvSpPr>
          <p:nvPr>
            <p:ph type="sldNum" sz="quarter" idx="12"/>
          </p:nvPr>
        </p:nvSpPr>
        <p:spPr/>
        <p:txBody>
          <a:bodyPr/>
          <a:lstStyle/>
          <a:p>
            <a:fld id="{D6F8AA39-28A2-4ED9-B588-144424FDA431}" type="slidenum">
              <a:rPr lang="en-US" smtClean="0"/>
              <a:pPr/>
              <a:t>‹Nº›</a:t>
            </a:fld>
            <a:endParaRPr lang="en-US"/>
          </a:p>
        </p:txBody>
      </p:sp>
    </p:spTree>
    <p:extLst>
      <p:ext uri="{BB962C8B-B14F-4D97-AF65-F5344CB8AC3E}">
        <p14:creationId xmlns:p14="http://schemas.microsoft.com/office/powerpoint/2010/main" val="425649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D15005-B0F5-4592-3A92-4970DCDE00D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0F1C1B4F-8C4F-404C-D6D2-DA8C96376F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271B8AC-70BD-CB7B-376A-28953DFE163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62C6D2C7-7E5A-7D62-3567-A6EB04C991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759C2F5-00C1-C30B-E08E-D1F0F6C2922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D3662426-E600-248C-BC65-AC91A043B89E}"/>
              </a:ext>
            </a:extLst>
          </p:cNvPr>
          <p:cNvSpPr>
            <a:spLocks noGrp="1"/>
          </p:cNvSpPr>
          <p:nvPr>
            <p:ph type="dt" sz="half" idx="10"/>
          </p:nvPr>
        </p:nvSpPr>
        <p:spPr/>
        <p:txBody>
          <a:bodyPr/>
          <a:lstStyle/>
          <a:p>
            <a:fld id="{D5713B75-A438-4BE1-BE72-5613DF436AD6}" type="datetimeFigureOut">
              <a:rPr lang="en-US" smtClean="0"/>
              <a:pPr/>
              <a:t>12/20/2023</a:t>
            </a:fld>
            <a:endParaRPr lang="en-US"/>
          </a:p>
        </p:txBody>
      </p:sp>
      <p:sp>
        <p:nvSpPr>
          <p:cNvPr id="8" name="Θέση υποσέλιδου 7">
            <a:extLst>
              <a:ext uri="{FF2B5EF4-FFF2-40B4-BE49-F238E27FC236}">
                <a16:creationId xmlns:a16="http://schemas.microsoft.com/office/drawing/2014/main" id="{386D28DA-3978-3ECE-6AE4-831A8A27FB8F}"/>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EFE002D0-43A1-704E-2274-B64EDDD9A331}"/>
              </a:ext>
            </a:extLst>
          </p:cNvPr>
          <p:cNvSpPr>
            <a:spLocks noGrp="1"/>
          </p:cNvSpPr>
          <p:nvPr>
            <p:ph type="sldNum" sz="quarter" idx="12"/>
          </p:nvPr>
        </p:nvSpPr>
        <p:spPr/>
        <p:txBody>
          <a:bodyPr/>
          <a:lstStyle/>
          <a:p>
            <a:fld id="{D6F8AA39-28A2-4ED9-B588-144424FDA431}" type="slidenum">
              <a:rPr lang="en-US" smtClean="0"/>
              <a:pPr/>
              <a:t>‹Nº›</a:t>
            </a:fld>
            <a:endParaRPr lang="en-US"/>
          </a:p>
        </p:txBody>
      </p:sp>
    </p:spTree>
    <p:extLst>
      <p:ext uri="{BB962C8B-B14F-4D97-AF65-F5344CB8AC3E}">
        <p14:creationId xmlns:p14="http://schemas.microsoft.com/office/powerpoint/2010/main" val="241790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7D82D0-89A1-CADB-5BFF-71919802AA9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AC34CACD-16A6-B6B1-F730-FB096783E238}"/>
              </a:ext>
            </a:extLst>
          </p:cNvPr>
          <p:cNvSpPr>
            <a:spLocks noGrp="1"/>
          </p:cNvSpPr>
          <p:nvPr>
            <p:ph type="dt" sz="half" idx="10"/>
          </p:nvPr>
        </p:nvSpPr>
        <p:spPr/>
        <p:txBody>
          <a:bodyPr/>
          <a:lstStyle/>
          <a:p>
            <a:fld id="{D5713B75-A438-4BE1-BE72-5613DF436AD6}" type="datetimeFigureOut">
              <a:rPr lang="en-US" smtClean="0"/>
              <a:pPr/>
              <a:t>12/20/2023</a:t>
            </a:fld>
            <a:endParaRPr lang="en-US"/>
          </a:p>
        </p:txBody>
      </p:sp>
      <p:sp>
        <p:nvSpPr>
          <p:cNvPr id="4" name="Θέση υποσέλιδου 3">
            <a:extLst>
              <a:ext uri="{FF2B5EF4-FFF2-40B4-BE49-F238E27FC236}">
                <a16:creationId xmlns:a16="http://schemas.microsoft.com/office/drawing/2014/main" id="{68911A3D-ACB2-B9DA-C930-02411D9948EF}"/>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8A26056B-C75D-0772-6911-F864030CA68F}"/>
              </a:ext>
            </a:extLst>
          </p:cNvPr>
          <p:cNvSpPr>
            <a:spLocks noGrp="1"/>
          </p:cNvSpPr>
          <p:nvPr>
            <p:ph type="sldNum" sz="quarter" idx="12"/>
          </p:nvPr>
        </p:nvSpPr>
        <p:spPr/>
        <p:txBody>
          <a:bodyPr/>
          <a:lstStyle/>
          <a:p>
            <a:fld id="{D6F8AA39-28A2-4ED9-B588-144424FDA431}" type="slidenum">
              <a:rPr lang="en-US" smtClean="0"/>
              <a:pPr/>
              <a:t>‹Nº›</a:t>
            </a:fld>
            <a:endParaRPr lang="en-US"/>
          </a:p>
        </p:txBody>
      </p:sp>
    </p:spTree>
    <p:extLst>
      <p:ext uri="{BB962C8B-B14F-4D97-AF65-F5344CB8AC3E}">
        <p14:creationId xmlns:p14="http://schemas.microsoft.com/office/powerpoint/2010/main" val="23705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75EFFD5-5D4D-800E-A7A0-C05AE14B1EFB}"/>
              </a:ext>
            </a:extLst>
          </p:cNvPr>
          <p:cNvSpPr>
            <a:spLocks noGrp="1"/>
          </p:cNvSpPr>
          <p:nvPr>
            <p:ph type="dt" sz="half" idx="10"/>
          </p:nvPr>
        </p:nvSpPr>
        <p:spPr/>
        <p:txBody>
          <a:bodyPr/>
          <a:lstStyle/>
          <a:p>
            <a:fld id="{D5713B75-A438-4BE1-BE72-5613DF436AD6}" type="datetimeFigureOut">
              <a:rPr lang="en-US" smtClean="0"/>
              <a:pPr/>
              <a:t>12/20/2023</a:t>
            </a:fld>
            <a:endParaRPr lang="en-US"/>
          </a:p>
        </p:txBody>
      </p:sp>
      <p:sp>
        <p:nvSpPr>
          <p:cNvPr id="3" name="Θέση υποσέλιδου 2">
            <a:extLst>
              <a:ext uri="{FF2B5EF4-FFF2-40B4-BE49-F238E27FC236}">
                <a16:creationId xmlns:a16="http://schemas.microsoft.com/office/drawing/2014/main" id="{8961A05F-DBA7-5C88-9271-6908E160D2E2}"/>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5A42AEDF-E8A9-6428-294E-ED0B154DFE60}"/>
              </a:ext>
            </a:extLst>
          </p:cNvPr>
          <p:cNvSpPr>
            <a:spLocks noGrp="1"/>
          </p:cNvSpPr>
          <p:nvPr>
            <p:ph type="sldNum" sz="quarter" idx="12"/>
          </p:nvPr>
        </p:nvSpPr>
        <p:spPr/>
        <p:txBody>
          <a:bodyPr/>
          <a:lstStyle/>
          <a:p>
            <a:fld id="{D6F8AA39-28A2-4ED9-B588-144424FDA431}" type="slidenum">
              <a:rPr lang="en-US" smtClean="0"/>
              <a:pPr/>
              <a:t>‹Nº›</a:t>
            </a:fld>
            <a:endParaRPr lang="en-US"/>
          </a:p>
        </p:txBody>
      </p:sp>
    </p:spTree>
    <p:extLst>
      <p:ext uri="{BB962C8B-B14F-4D97-AF65-F5344CB8AC3E}">
        <p14:creationId xmlns:p14="http://schemas.microsoft.com/office/powerpoint/2010/main" val="372317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DE9D83-410D-EAAE-3CB3-14C034E79DB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00D86347-5700-1838-FCD9-91D00A57C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2F76D02E-4759-CF54-6635-6018BD11B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2006C6A-39C2-FC76-0015-D57B488FC9CB}"/>
              </a:ext>
            </a:extLst>
          </p:cNvPr>
          <p:cNvSpPr>
            <a:spLocks noGrp="1"/>
          </p:cNvSpPr>
          <p:nvPr>
            <p:ph type="dt" sz="half" idx="10"/>
          </p:nvPr>
        </p:nvSpPr>
        <p:spPr/>
        <p:txBody>
          <a:bodyPr/>
          <a:lstStyle/>
          <a:p>
            <a:fld id="{D5713B75-A438-4BE1-BE72-5613DF436AD6}" type="datetimeFigureOut">
              <a:rPr lang="en-US" smtClean="0"/>
              <a:pPr/>
              <a:t>12/20/2023</a:t>
            </a:fld>
            <a:endParaRPr lang="en-US"/>
          </a:p>
        </p:txBody>
      </p:sp>
      <p:sp>
        <p:nvSpPr>
          <p:cNvPr id="6" name="Θέση υποσέλιδου 5">
            <a:extLst>
              <a:ext uri="{FF2B5EF4-FFF2-40B4-BE49-F238E27FC236}">
                <a16:creationId xmlns:a16="http://schemas.microsoft.com/office/drawing/2014/main" id="{2F0A8A3C-E701-CA1C-A853-5284345E646E}"/>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54891449-BE9B-D038-51F3-89D66C7D5B0D}"/>
              </a:ext>
            </a:extLst>
          </p:cNvPr>
          <p:cNvSpPr>
            <a:spLocks noGrp="1"/>
          </p:cNvSpPr>
          <p:nvPr>
            <p:ph type="sldNum" sz="quarter" idx="12"/>
          </p:nvPr>
        </p:nvSpPr>
        <p:spPr/>
        <p:txBody>
          <a:bodyPr/>
          <a:lstStyle/>
          <a:p>
            <a:fld id="{D6F8AA39-28A2-4ED9-B588-144424FDA431}" type="slidenum">
              <a:rPr lang="en-US" smtClean="0"/>
              <a:pPr/>
              <a:t>‹Nº›</a:t>
            </a:fld>
            <a:endParaRPr lang="en-US"/>
          </a:p>
        </p:txBody>
      </p:sp>
    </p:spTree>
    <p:extLst>
      <p:ext uri="{BB962C8B-B14F-4D97-AF65-F5344CB8AC3E}">
        <p14:creationId xmlns:p14="http://schemas.microsoft.com/office/powerpoint/2010/main" val="278771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FCDA49-6B9A-C50D-C05F-FE139570B3E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721062A9-0A67-D268-DA7B-3F7A701D38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26B7B8E7-796F-8B9B-F823-20ACCEDB2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0D3951E-5DB6-5FE6-7D1C-B2808F1F572A}"/>
              </a:ext>
            </a:extLst>
          </p:cNvPr>
          <p:cNvSpPr>
            <a:spLocks noGrp="1"/>
          </p:cNvSpPr>
          <p:nvPr>
            <p:ph type="dt" sz="half" idx="10"/>
          </p:nvPr>
        </p:nvSpPr>
        <p:spPr/>
        <p:txBody>
          <a:bodyPr/>
          <a:lstStyle/>
          <a:p>
            <a:fld id="{D5713B75-A438-4BE1-BE72-5613DF436AD6}" type="datetimeFigureOut">
              <a:rPr lang="en-US" smtClean="0"/>
              <a:pPr/>
              <a:t>12/20/2023</a:t>
            </a:fld>
            <a:endParaRPr lang="en-US"/>
          </a:p>
        </p:txBody>
      </p:sp>
      <p:sp>
        <p:nvSpPr>
          <p:cNvPr id="6" name="Θέση υποσέλιδου 5">
            <a:extLst>
              <a:ext uri="{FF2B5EF4-FFF2-40B4-BE49-F238E27FC236}">
                <a16:creationId xmlns:a16="http://schemas.microsoft.com/office/drawing/2014/main" id="{5AB3EEDB-765C-470B-C5F1-7C8B1F8E9D9B}"/>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C9D6E86A-4B6E-209A-C99E-B9A98405F61B}"/>
              </a:ext>
            </a:extLst>
          </p:cNvPr>
          <p:cNvSpPr>
            <a:spLocks noGrp="1"/>
          </p:cNvSpPr>
          <p:nvPr>
            <p:ph type="sldNum" sz="quarter" idx="12"/>
          </p:nvPr>
        </p:nvSpPr>
        <p:spPr/>
        <p:txBody>
          <a:bodyPr/>
          <a:lstStyle/>
          <a:p>
            <a:fld id="{D6F8AA39-28A2-4ED9-B588-144424FDA431}" type="slidenum">
              <a:rPr lang="en-US" smtClean="0"/>
              <a:pPr/>
              <a:t>‹Nº›</a:t>
            </a:fld>
            <a:endParaRPr lang="en-US"/>
          </a:p>
        </p:txBody>
      </p:sp>
    </p:spTree>
    <p:extLst>
      <p:ext uri="{BB962C8B-B14F-4D97-AF65-F5344CB8AC3E}">
        <p14:creationId xmlns:p14="http://schemas.microsoft.com/office/powerpoint/2010/main" val="96872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13D2B5">
                <a:lumMod val="100000"/>
              </a:srgb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2063226-A5C3-44F4-CDC7-EBA0B6D0A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879AA71B-EDC7-8ADB-23F3-A38C32E71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A2C0F0DF-841C-5A5E-639B-F73591420D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13B75-A438-4BE1-BE72-5613DF436AD6}" type="datetimeFigureOut">
              <a:rPr lang="en-US" smtClean="0"/>
              <a:pPr/>
              <a:t>12/20/2023</a:t>
            </a:fld>
            <a:endParaRPr lang="en-US"/>
          </a:p>
        </p:txBody>
      </p:sp>
      <p:sp>
        <p:nvSpPr>
          <p:cNvPr id="5" name="Θέση υποσέλιδου 4">
            <a:extLst>
              <a:ext uri="{FF2B5EF4-FFF2-40B4-BE49-F238E27FC236}">
                <a16:creationId xmlns:a16="http://schemas.microsoft.com/office/drawing/2014/main" id="{2F160FAD-622F-B6B2-A04F-D3F67A4EA0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F68B8A4C-5E32-8A7F-FD47-C3FAD81D9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8AA39-28A2-4ED9-B588-144424FDA431}" type="slidenum">
              <a:rPr lang="en-US" smtClean="0"/>
              <a:pPr/>
              <a:t>‹Nº›</a:t>
            </a:fld>
            <a:endParaRPr lang="en-US"/>
          </a:p>
        </p:txBody>
      </p:sp>
    </p:spTree>
    <p:extLst>
      <p:ext uri="{BB962C8B-B14F-4D97-AF65-F5344CB8AC3E}">
        <p14:creationId xmlns:p14="http://schemas.microsoft.com/office/powerpoint/2010/main" val="1724567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ustomXml" Target="../ink/ink1.xml"/><Relationship Id="rId10" Type="http://schemas.openxmlformats.org/officeDocument/2006/relationships/image" Target="../media/image7.sv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youth-hostel.si/en/hostels/youth-hostel-mc-brezice" TargetMode="External"/><Relationship Id="rId7" Type="http://schemas.openxmlformats.org/officeDocument/2006/relationships/image" Target="../media/image10.svg"/><Relationship Id="rId2" Type="http://schemas.openxmlformats.org/officeDocument/2006/relationships/hyperlink" Target="https://www.mc-hostel.si/informacije"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sv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40334E-A989-18CA-CB51-2F2DA6C09ED2}"/>
              </a:ext>
            </a:extLst>
          </p:cNvPr>
          <p:cNvSpPr>
            <a:spLocks noGrp="1"/>
          </p:cNvSpPr>
          <p:nvPr>
            <p:ph type="ctrTitle"/>
          </p:nvPr>
        </p:nvSpPr>
        <p:spPr>
          <a:xfrm>
            <a:off x="1524000" y="3273400"/>
            <a:ext cx="9144000" cy="907303"/>
          </a:xfrm>
          <a:effectLst>
            <a:glow>
              <a:schemeClr val="accent4">
                <a:satMod val="175000"/>
                <a:alpha val="40000"/>
              </a:schemeClr>
            </a:glow>
          </a:effectLst>
        </p:spPr>
        <p:txBody>
          <a:bodyPr>
            <a:normAutofit fontScale="90000"/>
          </a:bodyPr>
          <a:lstStyle/>
          <a:p>
            <a:r>
              <a:rPr lang="en-US" sz="4000" b="1" dirty="0">
                <a:solidFill>
                  <a:schemeClr val="bg1"/>
                </a:solidFill>
                <a:latin typeface="Roboto "/>
                <a:ea typeface="Roboto Black" panose="02000000000000000000" pitchFamily="2" charset="0"/>
              </a:rPr>
              <a:t> </a:t>
            </a:r>
            <a:br>
              <a:rPr lang="en-US" sz="4000" b="1" dirty="0">
                <a:solidFill>
                  <a:schemeClr val="bg1"/>
                </a:solidFill>
                <a:latin typeface="Roboto "/>
                <a:ea typeface="Roboto Black" panose="02000000000000000000" pitchFamily="2" charset="0"/>
              </a:rPr>
            </a:br>
            <a:br>
              <a:rPr lang="en-US" sz="4000" b="1" dirty="0">
                <a:solidFill>
                  <a:schemeClr val="bg1"/>
                </a:solidFill>
                <a:latin typeface="Roboto "/>
                <a:ea typeface="Roboto Black" panose="02000000000000000000" pitchFamily="2" charset="0"/>
              </a:rPr>
            </a:br>
            <a:r>
              <a:rPr lang="en-US" sz="4000" b="1" dirty="0">
                <a:solidFill>
                  <a:schemeClr val="bg1"/>
                </a:solidFill>
                <a:latin typeface="Roboto "/>
                <a:ea typeface="Roboto Black" panose="02000000000000000000" pitchFamily="2" charset="0"/>
              </a:rPr>
              <a:t>Transnational training for </a:t>
            </a:r>
            <a:r>
              <a:rPr lang="en-US" sz="4000" b="1" dirty="0" err="1">
                <a:solidFill>
                  <a:schemeClr val="bg1"/>
                </a:solidFill>
                <a:latin typeface="Roboto "/>
                <a:ea typeface="Roboto Black" panose="02000000000000000000" pitchFamily="2" charset="0"/>
              </a:rPr>
              <a:t>youthworkers</a:t>
            </a:r>
            <a:r>
              <a:rPr lang="en-US" sz="4000" b="1" dirty="0">
                <a:solidFill>
                  <a:schemeClr val="bg1"/>
                </a:solidFill>
                <a:latin typeface="Roboto "/>
                <a:ea typeface="Roboto Black" panose="02000000000000000000" pitchFamily="2" charset="0"/>
              </a:rPr>
              <a:t> and educators</a:t>
            </a:r>
          </a:p>
        </p:txBody>
      </p:sp>
      <p:pic>
        <p:nvPicPr>
          <p:cNvPr id="6" name="Γραφικό 5">
            <a:extLst>
              <a:ext uri="{FF2B5EF4-FFF2-40B4-BE49-F238E27FC236}">
                <a16:creationId xmlns:a16="http://schemas.microsoft.com/office/drawing/2014/main" id="{F3A327E0-F466-7958-4A6B-1F42FC7CF1D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027" y="746763"/>
            <a:ext cx="4979401" cy="1479226"/>
          </a:xfrm>
          <a:prstGeom prst="rect">
            <a:avLst/>
          </a:prstGeom>
        </p:spPr>
      </p:pic>
      <p:pic>
        <p:nvPicPr>
          <p:cNvPr id="7" name="Εικόνα 6">
            <a:extLst>
              <a:ext uri="{FF2B5EF4-FFF2-40B4-BE49-F238E27FC236}">
                <a16:creationId xmlns:a16="http://schemas.microsoft.com/office/drawing/2014/main" id="{9E52F65D-1EB9-3F62-3809-8C0D561C4AB8}"/>
              </a:ext>
            </a:extLst>
          </p:cNvPr>
          <p:cNvPicPr>
            <a:picLocks noChangeAspect="1"/>
          </p:cNvPicPr>
          <p:nvPr/>
        </p:nvPicPr>
        <p:blipFill>
          <a:blip r:embed="rId4" cstate="print"/>
          <a:stretch>
            <a:fillRect/>
          </a:stretch>
        </p:blipFill>
        <p:spPr>
          <a:xfrm>
            <a:off x="10304441" y="5074052"/>
            <a:ext cx="1458609" cy="1477843"/>
          </a:xfrm>
          <a:prstGeom prst="rect">
            <a:avLst/>
          </a:prstGeom>
        </p:spPr>
      </p:pic>
      <mc:AlternateContent xmlns:mc="http://schemas.openxmlformats.org/markup-compatibility/2006" xmlns:p14="http://schemas.microsoft.com/office/powerpoint/2010/main">
        <mc:Choice Requires="p14">
          <p:contentPart p14:bwMode="auto" r:id="rId5">
            <p14:nvContentPartPr>
              <p14:cNvPr id="12" name="Γραφή 11">
                <a:extLst>
                  <a:ext uri="{FF2B5EF4-FFF2-40B4-BE49-F238E27FC236}">
                    <a16:creationId xmlns:a16="http://schemas.microsoft.com/office/drawing/2014/main" id="{3D775C8B-1A07-8F06-7CCF-BDD448D7A146}"/>
                  </a:ext>
                </a:extLst>
              </p14:cNvPr>
              <p14:cNvContentPartPr/>
              <p14:nvPr/>
            </p14:nvContentPartPr>
            <p14:xfrm>
              <a:off x="3491739" y="-242541"/>
              <a:ext cx="360" cy="360"/>
            </p14:xfrm>
          </p:contentPart>
        </mc:Choice>
        <mc:Fallback xmlns="">
          <p:pic>
            <p:nvPicPr>
              <p:cNvPr id="12" name="Γραφή 11">
                <a:extLst>
                  <a:ext uri="{FF2B5EF4-FFF2-40B4-BE49-F238E27FC236}">
                    <a16:creationId xmlns:a16="http://schemas.microsoft.com/office/drawing/2014/main" xmlns="" xmlns:p14="http://schemas.microsoft.com/office/powerpoint/2010/main" id="{3D775C8B-1A07-8F06-7CCF-BDD448D7A146}"/>
                  </a:ext>
                </a:extLst>
              </p:cNvPr>
              <p:cNvPicPr/>
              <p:nvPr/>
            </p:nvPicPr>
            <p:blipFill>
              <a:blip r:embed="rId6"/>
              <a:stretch>
                <a:fillRect/>
              </a:stretch>
            </p:blipFill>
            <p:spPr>
              <a:xfrm>
                <a:off x="3482739" y="-251181"/>
                <a:ext cx="18000" cy="18000"/>
              </a:xfrm>
              <a:prstGeom prst="rect">
                <a:avLst/>
              </a:prstGeom>
            </p:spPr>
          </p:pic>
        </mc:Fallback>
      </mc:AlternateContent>
      <p:pic>
        <p:nvPicPr>
          <p:cNvPr id="33" name="Γραφικό 32">
            <a:extLst>
              <a:ext uri="{FF2B5EF4-FFF2-40B4-BE49-F238E27FC236}">
                <a16:creationId xmlns:a16="http://schemas.microsoft.com/office/drawing/2014/main" id="{D1D827CD-0D47-8BB3-39C2-C07120A9CE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7182" y="4051777"/>
            <a:ext cx="752475" cy="1971675"/>
          </a:xfrm>
          <a:prstGeom prst="rect">
            <a:avLst/>
          </a:prstGeom>
        </p:spPr>
      </p:pic>
      <p:pic>
        <p:nvPicPr>
          <p:cNvPr id="41" name="Γραφικό 40">
            <a:extLst>
              <a:ext uri="{FF2B5EF4-FFF2-40B4-BE49-F238E27FC236}">
                <a16:creationId xmlns:a16="http://schemas.microsoft.com/office/drawing/2014/main" id="{4C43E9E9-65C2-B9E4-D951-B4DDFF19450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8419" y="773745"/>
            <a:ext cx="3116572" cy="1453324"/>
          </a:xfrm>
          <a:prstGeom prst="rect">
            <a:avLst/>
          </a:prstGeom>
        </p:spPr>
      </p:pic>
      <p:sp>
        <p:nvSpPr>
          <p:cNvPr id="4" name="TextBox 3">
            <a:extLst>
              <a:ext uri="{FF2B5EF4-FFF2-40B4-BE49-F238E27FC236}">
                <a16:creationId xmlns:a16="http://schemas.microsoft.com/office/drawing/2014/main" id="{80A15498-1E05-BBF4-648F-84578D5789B8}"/>
              </a:ext>
            </a:extLst>
          </p:cNvPr>
          <p:cNvSpPr txBox="1"/>
          <p:nvPr/>
        </p:nvSpPr>
        <p:spPr>
          <a:xfrm>
            <a:off x="3607578" y="5788071"/>
            <a:ext cx="4976843" cy="646331"/>
          </a:xfrm>
          <a:prstGeom prst="rect">
            <a:avLst/>
          </a:prstGeom>
          <a:noFill/>
        </p:spPr>
        <p:txBody>
          <a:bodyPr wrap="square" rtlCol="0">
            <a:spAutoFit/>
          </a:bodyPr>
          <a:lstStyle/>
          <a:p>
            <a:pPr algn="ctr"/>
            <a:r>
              <a:rPr lang="en-US" sz="1200" b="1" dirty="0">
                <a:solidFill>
                  <a:schemeClr val="bg1"/>
                </a:solidFill>
                <a:latin typeface="Roboto" panose="02000000000000000000" pitchFamily="2" charset="0"/>
                <a:ea typeface="Roboto" panose="02000000000000000000" pitchFamily="2" charset="0"/>
              </a:rPr>
              <a:t>Rural Entrepreneurship, Active Citizenship and Territories Identity Visibility through the Engagement of Youth</a:t>
            </a:r>
          </a:p>
          <a:p>
            <a:pPr algn="ctr"/>
            <a:r>
              <a:rPr lang="en-US" sz="1200" b="1" dirty="0">
                <a:solidFill>
                  <a:schemeClr val="bg1"/>
                </a:solidFill>
                <a:latin typeface="Roboto" panose="02000000000000000000" pitchFamily="2" charset="0"/>
                <a:ea typeface="Roboto" panose="02000000000000000000" pitchFamily="2" charset="0"/>
              </a:rPr>
              <a:t>Project Number 2022-1-ES02-KA220-YOU-000086121</a:t>
            </a:r>
          </a:p>
        </p:txBody>
      </p:sp>
    </p:spTree>
    <p:extLst>
      <p:ext uri="{BB962C8B-B14F-4D97-AF65-F5344CB8AC3E}">
        <p14:creationId xmlns:p14="http://schemas.microsoft.com/office/powerpoint/2010/main" val="214060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40334E-A989-18CA-CB51-2F2DA6C09ED2}"/>
              </a:ext>
            </a:extLst>
          </p:cNvPr>
          <p:cNvSpPr>
            <a:spLocks noGrp="1"/>
          </p:cNvSpPr>
          <p:nvPr>
            <p:ph type="ctrTitle"/>
          </p:nvPr>
        </p:nvSpPr>
        <p:spPr>
          <a:xfrm>
            <a:off x="623047" y="820270"/>
            <a:ext cx="11135846" cy="714633"/>
          </a:xfrm>
        </p:spPr>
        <p:txBody>
          <a:bodyPr>
            <a:normAutofit/>
          </a:bodyPr>
          <a:lstStyle/>
          <a:p>
            <a:pPr algn="l"/>
            <a:r>
              <a:rPr lang="en-US" sz="4000" b="1" dirty="0">
                <a:solidFill>
                  <a:srgbClr val="1343D3"/>
                </a:solidFill>
                <a:latin typeface="Roboto" panose="02000000000000000000" pitchFamily="2" charset="0"/>
                <a:ea typeface="Roboto" panose="02000000000000000000" pitchFamily="2" charset="0"/>
              </a:rPr>
              <a:t>Technical details</a:t>
            </a:r>
          </a:p>
        </p:txBody>
      </p:sp>
      <p:pic>
        <p:nvPicPr>
          <p:cNvPr id="4" name="Γραφικό 3">
            <a:extLst>
              <a:ext uri="{FF2B5EF4-FFF2-40B4-BE49-F238E27FC236}">
                <a16:creationId xmlns:a16="http://schemas.microsoft.com/office/drawing/2014/main" id="{A98A111F-0A03-FAE1-F6BF-9DE6F7EF34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136" y="5133092"/>
            <a:ext cx="555822" cy="1456394"/>
          </a:xfrm>
          <a:prstGeom prst="rect">
            <a:avLst/>
          </a:prstGeom>
        </p:spPr>
      </p:pic>
      <p:pic>
        <p:nvPicPr>
          <p:cNvPr id="5" name="Γραφικό 4">
            <a:extLst>
              <a:ext uri="{FF2B5EF4-FFF2-40B4-BE49-F238E27FC236}">
                <a16:creationId xmlns:a16="http://schemas.microsoft.com/office/drawing/2014/main" id="{646D46BF-BDA2-26DC-69B2-E72E5ABCA3E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09568" y="427069"/>
            <a:ext cx="2551042" cy="1189605"/>
          </a:xfrm>
          <a:prstGeom prst="rect">
            <a:avLst/>
          </a:prstGeom>
        </p:spPr>
      </p:pic>
      <p:pic>
        <p:nvPicPr>
          <p:cNvPr id="10" name="Εικόνα 9" descr="Εικόνα που περιέχει σχηματικό&#10;&#10;Περιγραφή που δημιουργήθηκε αυτόματα">
            <a:extLst>
              <a:ext uri="{FF2B5EF4-FFF2-40B4-BE49-F238E27FC236}">
                <a16:creationId xmlns:a16="http://schemas.microsoft.com/office/drawing/2014/main" id="{251639BA-180D-E9D4-6993-0C4DC9F19B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4543" y="5433503"/>
            <a:ext cx="1272321" cy="1289099"/>
          </a:xfrm>
          <a:prstGeom prst="rect">
            <a:avLst/>
          </a:prstGeom>
        </p:spPr>
      </p:pic>
      <p:sp>
        <p:nvSpPr>
          <p:cNvPr id="7" name="Subtítulo 6">
            <a:extLst>
              <a:ext uri="{FF2B5EF4-FFF2-40B4-BE49-F238E27FC236}">
                <a16:creationId xmlns:a16="http://schemas.microsoft.com/office/drawing/2014/main" id="{488567EA-E80E-8DBC-CA4C-DE94E6D19916}"/>
              </a:ext>
            </a:extLst>
          </p:cNvPr>
          <p:cNvSpPr>
            <a:spLocks noGrp="1"/>
          </p:cNvSpPr>
          <p:nvPr>
            <p:ph type="subTitle" idx="1"/>
          </p:nvPr>
        </p:nvSpPr>
        <p:spPr>
          <a:xfrm>
            <a:off x="959555" y="1812645"/>
            <a:ext cx="9511221" cy="4279404"/>
          </a:xfrm>
        </p:spPr>
        <p:txBody>
          <a:bodyPr>
            <a:noAutofit/>
          </a:bodyPr>
          <a:lstStyle/>
          <a:p>
            <a:pPr marL="285750" indent="-285750" algn="l">
              <a:lnSpc>
                <a:spcPct val="170000"/>
              </a:lnSpc>
              <a:buFont typeface="Arial" panose="020B0604020202020204" pitchFamily="34" charset="0"/>
              <a:buChar char="•"/>
            </a:pPr>
            <a:r>
              <a:rPr lang="en-US" sz="1400" b="1" dirty="0">
                <a:solidFill>
                  <a:srgbClr val="1343D3"/>
                </a:solidFill>
                <a:latin typeface="Roboto" pitchFamily="2" charset="0"/>
                <a:ea typeface="Roboto" pitchFamily="2" charset="0"/>
                <a:cs typeface="Roboto" pitchFamily="2" charset="0"/>
              </a:rPr>
              <a:t>When? </a:t>
            </a:r>
            <a:r>
              <a:rPr lang="en-US" sz="1400" dirty="0">
                <a:solidFill>
                  <a:srgbClr val="1343D3"/>
                </a:solidFill>
                <a:latin typeface="Roboto" pitchFamily="2" charset="0"/>
                <a:ea typeface="Roboto" pitchFamily="2" charset="0"/>
                <a:cs typeface="Roboto" pitchFamily="2" charset="0"/>
              </a:rPr>
              <a:t>22/01/2024 to 26/01/2024 (1 travel day + 3 working days + 1 working day).</a:t>
            </a:r>
          </a:p>
          <a:p>
            <a:pPr marL="285750" indent="-285750" algn="l">
              <a:lnSpc>
                <a:spcPct val="170000"/>
              </a:lnSpc>
              <a:buFont typeface="Arial" panose="020B0604020202020204" pitchFamily="34" charset="0"/>
              <a:buChar char="•"/>
            </a:pPr>
            <a:r>
              <a:rPr lang="en-US" sz="1400" b="1" dirty="0">
                <a:solidFill>
                  <a:srgbClr val="1343D3"/>
                </a:solidFill>
                <a:latin typeface="Roboto" pitchFamily="2" charset="0"/>
                <a:ea typeface="Roboto" pitchFamily="2" charset="0"/>
                <a:cs typeface="Roboto" pitchFamily="2" charset="0"/>
              </a:rPr>
              <a:t>Where? </a:t>
            </a:r>
            <a:r>
              <a:rPr lang="en-GB" sz="1400" dirty="0" err="1">
                <a:solidFill>
                  <a:srgbClr val="1343D3"/>
                </a:solidFill>
                <a:latin typeface="Roboto" pitchFamily="2" charset="0"/>
                <a:ea typeface="Roboto" pitchFamily="2" charset="0"/>
              </a:rPr>
              <a:t>Brežice</a:t>
            </a:r>
            <a:r>
              <a:rPr lang="en-GB" sz="1400" dirty="0">
                <a:solidFill>
                  <a:srgbClr val="1343D3"/>
                </a:solidFill>
                <a:latin typeface="Roboto" pitchFamily="2" charset="0"/>
                <a:ea typeface="Roboto" pitchFamily="2" charset="0"/>
              </a:rPr>
              <a:t>, Slovenia.</a:t>
            </a:r>
            <a:endParaRPr lang="en-US" sz="1400" dirty="0">
              <a:solidFill>
                <a:srgbClr val="1343D3"/>
              </a:solidFill>
              <a:latin typeface="Roboto" pitchFamily="2" charset="0"/>
              <a:ea typeface="Roboto" pitchFamily="2" charset="0"/>
              <a:cs typeface="Roboto" pitchFamily="2" charset="0"/>
            </a:endParaRPr>
          </a:p>
          <a:p>
            <a:pPr marL="285750" indent="-285750" algn="l">
              <a:lnSpc>
                <a:spcPct val="170000"/>
              </a:lnSpc>
              <a:buFont typeface="Arial" panose="020B0604020202020204" pitchFamily="34" charset="0"/>
              <a:buChar char="•"/>
            </a:pPr>
            <a:r>
              <a:rPr lang="en-US" sz="1400" b="1" dirty="0">
                <a:solidFill>
                  <a:srgbClr val="1343D3"/>
                </a:solidFill>
                <a:latin typeface="Roboto" pitchFamily="2" charset="0"/>
                <a:ea typeface="Roboto" pitchFamily="2" charset="0"/>
                <a:cs typeface="Roboto" pitchFamily="2" charset="0"/>
              </a:rPr>
              <a:t>Who? </a:t>
            </a:r>
            <a:r>
              <a:rPr lang="en-US" sz="1400" dirty="0">
                <a:solidFill>
                  <a:srgbClr val="1343D3"/>
                </a:solidFill>
                <a:latin typeface="Roboto" pitchFamily="2" charset="0"/>
                <a:ea typeface="Roboto" pitchFamily="2" charset="0"/>
                <a:cs typeface="Roboto" pitchFamily="2" charset="0"/>
              </a:rPr>
              <a:t>14 youth workers, educators and project partners representatives from Spain, Austria, Italy, Greece, Slovenia and Portugal.</a:t>
            </a:r>
          </a:p>
          <a:p>
            <a:pPr marL="285750" indent="-285750" algn="l">
              <a:lnSpc>
                <a:spcPct val="150000"/>
              </a:lnSpc>
              <a:buFont typeface="Arial" panose="020B0604020202020204" pitchFamily="34" charset="0"/>
              <a:buChar char="•"/>
            </a:pPr>
            <a:r>
              <a:rPr lang="en-US" sz="1400" b="1" dirty="0">
                <a:solidFill>
                  <a:srgbClr val="1343D3"/>
                </a:solidFill>
                <a:latin typeface="Roboto" pitchFamily="2" charset="0"/>
                <a:ea typeface="Roboto" pitchFamily="2" charset="0"/>
                <a:cs typeface="Roboto" pitchFamily="2" charset="0"/>
              </a:rPr>
              <a:t>Why? </a:t>
            </a:r>
            <a:r>
              <a:rPr lang="en-US" sz="1400" dirty="0">
                <a:solidFill>
                  <a:srgbClr val="1343D3"/>
                </a:solidFill>
                <a:latin typeface="Roboto" pitchFamily="2" charset="0"/>
                <a:ea typeface="Roboto" pitchFamily="2" charset="0"/>
                <a:cs typeface="Roboto" pitchFamily="2" charset="0"/>
              </a:rPr>
              <a:t>T</a:t>
            </a:r>
            <a:r>
              <a:rPr lang="en-US" sz="1400" i="0" u="none" strike="noStrike" baseline="0" dirty="0">
                <a:solidFill>
                  <a:srgbClr val="1343D3"/>
                </a:solidFill>
                <a:latin typeface="Roboto" pitchFamily="2" charset="0"/>
                <a:ea typeface="Roboto" pitchFamily="2" charset="0"/>
                <a:cs typeface="Roboto" pitchFamily="2" charset="0"/>
              </a:rPr>
              <a:t>he main objective of this training cours</a:t>
            </a:r>
            <a:r>
              <a:rPr lang="en-US" sz="1400" dirty="0">
                <a:solidFill>
                  <a:srgbClr val="1343D3"/>
                </a:solidFill>
                <a:latin typeface="Roboto" pitchFamily="2" charset="0"/>
                <a:ea typeface="Roboto" pitchFamily="2" charset="0"/>
                <a:cs typeface="Roboto" pitchFamily="2" charset="0"/>
              </a:rPr>
              <a:t>e will be to explore the</a:t>
            </a:r>
            <a:r>
              <a:rPr lang="en-US" sz="1400" i="0" u="none" strike="noStrike" baseline="0" dirty="0">
                <a:solidFill>
                  <a:srgbClr val="1343D3"/>
                </a:solidFill>
                <a:latin typeface="Roboto" pitchFamily="2" charset="0"/>
                <a:ea typeface="Roboto" pitchFamily="2" charset="0"/>
                <a:cs typeface="Roboto" pitchFamily="2" charset="0"/>
              </a:rPr>
              <a:t> toolkit for professionals and educators working with youth in rural areas that it is being developed within the project. Participants will be able to go deeper into this material thanks to </a:t>
            </a:r>
            <a:r>
              <a:rPr lang="en-GB" sz="1400" i="0" u="none" strike="noStrike" baseline="0" dirty="0">
                <a:solidFill>
                  <a:srgbClr val="1343D3"/>
                </a:solidFill>
                <a:latin typeface="Roboto" pitchFamily="2" charset="0"/>
                <a:ea typeface="Roboto" pitchFamily="2" charset="0"/>
                <a:cs typeface="Roboto" pitchFamily="2" charset="0"/>
              </a:rPr>
              <a:t>activities that will train them on </a:t>
            </a:r>
            <a:r>
              <a:rPr lang="en-GB" sz="1400" dirty="0">
                <a:solidFill>
                  <a:srgbClr val="1343D3"/>
                </a:solidFill>
                <a:latin typeface="Roboto" pitchFamily="2" charset="0"/>
                <a:ea typeface="Roboto" pitchFamily="2" charset="0"/>
                <a:cs typeface="Roboto" pitchFamily="2" charset="0"/>
              </a:rPr>
              <a:t>promoting youth</a:t>
            </a:r>
            <a:r>
              <a:rPr lang="en-GB" sz="1400" i="0" u="none" strike="noStrike" baseline="0" dirty="0">
                <a:solidFill>
                  <a:srgbClr val="1343D3"/>
                </a:solidFill>
                <a:latin typeface="Roboto" pitchFamily="2" charset="0"/>
                <a:ea typeface="Roboto" pitchFamily="2" charset="0"/>
                <a:cs typeface="Roboto" pitchFamily="2" charset="0"/>
              </a:rPr>
              <a:t> engagement in rural areas, raising youth awareness and identity in relation to their regions, and foster youth potential towards their communities development and promotion. </a:t>
            </a:r>
          </a:p>
          <a:p>
            <a:pPr marL="285750" indent="-285750" algn="l">
              <a:lnSpc>
                <a:spcPct val="150000"/>
              </a:lnSpc>
              <a:buFont typeface="Arial" panose="020B0604020202020204" pitchFamily="34" charset="0"/>
              <a:buChar char="•"/>
            </a:pPr>
            <a:r>
              <a:rPr lang="en-GB" sz="1400" b="1" dirty="0">
                <a:solidFill>
                  <a:srgbClr val="1343D3"/>
                </a:solidFill>
                <a:latin typeface="Roboto" pitchFamily="2" charset="0"/>
                <a:ea typeface="Roboto" pitchFamily="2" charset="0"/>
                <a:cs typeface="Roboto" pitchFamily="2" charset="0"/>
              </a:rPr>
              <a:t>How much? </a:t>
            </a:r>
            <a:r>
              <a:rPr lang="en-GB" sz="1400" dirty="0">
                <a:solidFill>
                  <a:srgbClr val="1343D3"/>
                </a:solidFill>
                <a:latin typeface="Roboto" pitchFamily="2" charset="0"/>
                <a:ea typeface="Roboto" pitchFamily="2" charset="0"/>
                <a:cs typeface="Roboto" pitchFamily="2" charset="0"/>
              </a:rPr>
              <a:t>The costs related to travels, lodging, materials, etc. will be covered by the project.</a:t>
            </a:r>
            <a:endParaRPr lang="es-ES" sz="1400" dirty="0">
              <a:solidFill>
                <a:srgbClr val="1343D3"/>
              </a:solidFill>
              <a:latin typeface="Roboto" pitchFamily="2" charset="0"/>
              <a:ea typeface="Roboto" pitchFamily="2" charset="0"/>
              <a:cs typeface="Roboto" pitchFamily="2" charset="0"/>
            </a:endParaRPr>
          </a:p>
        </p:txBody>
      </p:sp>
    </p:spTree>
    <p:extLst>
      <p:ext uri="{BB962C8B-B14F-4D97-AF65-F5344CB8AC3E}">
        <p14:creationId xmlns:p14="http://schemas.microsoft.com/office/powerpoint/2010/main" val="162677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40334E-A989-18CA-CB51-2F2DA6C09ED2}"/>
              </a:ext>
            </a:extLst>
          </p:cNvPr>
          <p:cNvSpPr>
            <a:spLocks noGrp="1"/>
          </p:cNvSpPr>
          <p:nvPr>
            <p:ph type="ctrTitle"/>
          </p:nvPr>
        </p:nvSpPr>
        <p:spPr>
          <a:xfrm>
            <a:off x="623047" y="820270"/>
            <a:ext cx="11135846" cy="714633"/>
          </a:xfrm>
        </p:spPr>
        <p:txBody>
          <a:bodyPr>
            <a:normAutofit/>
          </a:bodyPr>
          <a:lstStyle/>
          <a:p>
            <a:pPr algn="l"/>
            <a:r>
              <a:rPr lang="en-US" sz="4000" b="1" dirty="0">
                <a:solidFill>
                  <a:srgbClr val="1343D3"/>
                </a:solidFill>
                <a:latin typeface="Roboto" panose="02000000000000000000" pitchFamily="2" charset="0"/>
                <a:ea typeface="Roboto" panose="02000000000000000000" pitchFamily="2" charset="0"/>
              </a:rPr>
              <a:t>Definition of the activities</a:t>
            </a:r>
          </a:p>
        </p:txBody>
      </p:sp>
      <p:pic>
        <p:nvPicPr>
          <p:cNvPr id="4" name="Γραφικό 3">
            <a:extLst>
              <a:ext uri="{FF2B5EF4-FFF2-40B4-BE49-F238E27FC236}">
                <a16:creationId xmlns:a16="http://schemas.microsoft.com/office/drawing/2014/main" id="{A98A111F-0A03-FAE1-F6BF-9DE6F7EF34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136" y="5133092"/>
            <a:ext cx="555822" cy="1456394"/>
          </a:xfrm>
          <a:prstGeom prst="rect">
            <a:avLst/>
          </a:prstGeom>
        </p:spPr>
      </p:pic>
      <p:pic>
        <p:nvPicPr>
          <p:cNvPr id="5" name="Γραφικό 4">
            <a:extLst>
              <a:ext uri="{FF2B5EF4-FFF2-40B4-BE49-F238E27FC236}">
                <a16:creationId xmlns:a16="http://schemas.microsoft.com/office/drawing/2014/main" id="{646D46BF-BDA2-26DC-69B2-E72E5ABCA3E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09568" y="427069"/>
            <a:ext cx="2551042" cy="1189605"/>
          </a:xfrm>
          <a:prstGeom prst="rect">
            <a:avLst/>
          </a:prstGeom>
        </p:spPr>
      </p:pic>
      <p:pic>
        <p:nvPicPr>
          <p:cNvPr id="10" name="Εικόνα 9" descr="Εικόνα που περιέχει σχηματικό&#10;&#10;Περιγραφή που δημιουργήθηκε αυτόματα">
            <a:extLst>
              <a:ext uri="{FF2B5EF4-FFF2-40B4-BE49-F238E27FC236}">
                <a16:creationId xmlns:a16="http://schemas.microsoft.com/office/drawing/2014/main" id="{251639BA-180D-E9D4-6993-0C4DC9F19B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4543" y="5433503"/>
            <a:ext cx="1272321" cy="1289099"/>
          </a:xfrm>
          <a:prstGeom prst="rect">
            <a:avLst/>
          </a:prstGeom>
        </p:spPr>
      </p:pic>
      <p:sp>
        <p:nvSpPr>
          <p:cNvPr id="7" name="Subtítulo 6">
            <a:extLst>
              <a:ext uri="{FF2B5EF4-FFF2-40B4-BE49-F238E27FC236}">
                <a16:creationId xmlns:a16="http://schemas.microsoft.com/office/drawing/2014/main" id="{488567EA-E80E-8DBC-CA4C-DE94E6D19916}"/>
              </a:ext>
            </a:extLst>
          </p:cNvPr>
          <p:cNvSpPr>
            <a:spLocks noGrp="1"/>
          </p:cNvSpPr>
          <p:nvPr>
            <p:ph type="subTitle" idx="1"/>
          </p:nvPr>
        </p:nvSpPr>
        <p:spPr>
          <a:xfrm>
            <a:off x="959555" y="1812645"/>
            <a:ext cx="9511221" cy="4279404"/>
          </a:xfrm>
        </p:spPr>
        <p:txBody>
          <a:bodyPr>
            <a:noAutofit/>
          </a:bodyPr>
          <a:lstStyle/>
          <a:p>
            <a:pPr algn="l">
              <a:lnSpc>
                <a:spcPct val="150000"/>
              </a:lnSpc>
            </a:pPr>
            <a:r>
              <a:rPr lang="en-US" sz="1400" i="0" u="none" strike="noStrike" baseline="0" dirty="0">
                <a:solidFill>
                  <a:srgbClr val="1343D3"/>
                </a:solidFill>
                <a:latin typeface="Roboto" pitchFamily="2" charset="0"/>
                <a:ea typeface="Roboto" pitchFamily="2" charset="0"/>
                <a:cs typeface="Roboto" pitchFamily="2" charset="0"/>
              </a:rPr>
              <a:t>Participants will participate on </a:t>
            </a:r>
            <a:r>
              <a:rPr lang="en-GB" sz="1400" i="0" u="none" strike="noStrike" baseline="0" dirty="0">
                <a:solidFill>
                  <a:srgbClr val="1343D3"/>
                </a:solidFill>
                <a:latin typeface="Roboto" pitchFamily="2" charset="0"/>
                <a:ea typeface="Roboto" pitchFamily="2" charset="0"/>
                <a:cs typeface="Roboto" pitchFamily="2" charset="0"/>
              </a:rPr>
              <a:t>workshops based on non-formal methods </a:t>
            </a:r>
            <a:r>
              <a:rPr lang="en-GB" sz="1400" dirty="0">
                <a:solidFill>
                  <a:srgbClr val="1343D3"/>
                </a:solidFill>
                <a:latin typeface="Roboto" pitchFamily="2" charset="0"/>
                <a:ea typeface="Roboto" pitchFamily="2" charset="0"/>
                <a:cs typeface="Roboto" pitchFamily="2" charset="0"/>
              </a:rPr>
              <a:t>that will allow them to:</a:t>
            </a:r>
          </a:p>
          <a:p>
            <a:pPr marL="714375" indent="-342900" algn="l">
              <a:lnSpc>
                <a:spcPct val="150000"/>
              </a:lnSpc>
              <a:buAutoNum type="alphaLcParenR"/>
            </a:pPr>
            <a:r>
              <a:rPr lang="en-GB" sz="1400" dirty="0">
                <a:solidFill>
                  <a:srgbClr val="1343D3"/>
                </a:solidFill>
                <a:latin typeface="Roboto" pitchFamily="2" charset="0"/>
                <a:ea typeface="Roboto" pitchFamily="2" charset="0"/>
                <a:cs typeface="Roboto" pitchFamily="2" charset="0"/>
              </a:rPr>
              <a:t>Getting to know the project and is partners.</a:t>
            </a:r>
          </a:p>
          <a:p>
            <a:pPr marL="714375" indent="-342900" algn="l">
              <a:lnSpc>
                <a:spcPct val="150000"/>
              </a:lnSpc>
              <a:buAutoNum type="alphaLcParenR"/>
            </a:pPr>
            <a:r>
              <a:rPr lang="en-GB" sz="1400" dirty="0">
                <a:solidFill>
                  <a:srgbClr val="1343D3"/>
                </a:solidFill>
                <a:latin typeface="Roboto" pitchFamily="2" charset="0"/>
                <a:ea typeface="Roboto" pitchFamily="2" charset="0"/>
                <a:cs typeface="Roboto" pitchFamily="2" charset="0"/>
              </a:rPr>
              <a:t>Taking part on networking activities with their peers to exchange good practices and generate synergies.</a:t>
            </a:r>
          </a:p>
          <a:p>
            <a:pPr marL="714375" indent="-342900" algn="l">
              <a:lnSpc>
                <a:spcPct val="150000"/>
              </a:lnSpc>
              <a:buAutoNum type="alphaLcParenR"/>
            </a:pPr>
            <a:r>
              <a:rPr lang="en-GB" sz="1400" dirty="0">
                <a:solidFill>
                  <a:srgbClr val="1343D3"/>
                </a:solidFill>
                <a:latin typeface="Roboto" pitchFamily="2" charset="0"/>
                <a:ea typeface="Roboto" pitchFamily="2" charset="0"/>
                <a:cs typeface="Roboto" pitchFamily="2" charset="0"/>
              </a:rPr>
              <a:t>Discovering the research about youth participation developed on the project regions and the policy brief created out of its results.</a:t>
            </a:r>
          </a:p>
          <a:p>
            <a:pPr marL="714375" indent="-342900" algn="l">
              <a:lnSpc>
                <a:spcPct val="150000"/>
              </a:lnSpc>
              <a:buAutoNum type="alphaLcParenR"/>
            </a:pPr>
            <a:r>
              <a:rPr lang="en-GB" sz="1400" dirty="0">
                <a:solidFill>
                  <a:srgbClr val="1343D3"/>
                </a:solidFill>
                <a:latin typeface="Roboto" pitchFamily="2" charset="0"/>
                <a:ea typeface="Roboto" pitchFamily="2" charset="0"/>
                <a:cs typeface="Roboto" pitchFamily="2" charset="0"/>
              </a:rPr>
              <a:t>Exploring the toolkit for youth workers of the project and learning how to implement workshops for youth based on non-formal education for the cocreation of youth initiatives in their areas to contribute to the project testing of materials.</a:t>
            </a:r>
          </a:p>
          <a:p>
            <a:pPr marL="714375" indent="-342900" algn="l">
              <a:lnSpc>
                <a:spcPct val="150000"/>
              </a:lnSpc>
              <a:buAutoNum type="alphaLcParenR"/>
            </a:pPr>
            <a:r>
              <a:rPr lang="en-GB" sz="1400" dirty="0">
                <a:solidFill>
                  <a:srgbClr val="1343D3"/>
                </a:solidFill>
                <a:latin typeface="Roboto" pitchFamily="2" charset="0"/>
                <a:ea typeface="Roboto" pitchFamily="2" charset="0"/>
                <a:cs typeface="Roboto" pitchFamily="2" charset="0"/>
              </a:rPr>
              <a:t>Being involved on the design of the next project activities and products while are trained on using the monitoring tools of Reactive Youth.</a:t>
            </a:r>
            <a:endParaRPr lang="es-ES" sz="1400" dirty="0">
              <a:solidFill>
                <a:srgbClr val="1343D3"/>
              </a:solidFill>
              <a:latin typeface="Roboto" pitchFamily="2" charset="0"/>
              <a:ea typeface="Roboto" pitchFamily="2" charset="0"/>
              <a:cs typeface="Roboto" pitchFamily="2" charset="0"/>
            </a:endParaRPr>
          </a:p>
        </p:txBody>
      </p:sp>
    </p:spTree>
    <p:extLst>
      <p:ext uri="{BB962C8B-B14F-4D97-AF65-F5344CB8AC3E}">
        <p14:creationId xmlns:p14="http://schemas.microsoft.com/office/powerpoint/2010/main" val="356448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A9379ECF-8669-8D1A-0BBF-C74B04F774AE}"/>
              </a:ext>
            </a:extLst>
          </p:cNvPr>
          <p:cNvSpPr>
            <a:spLocks noGrp="1"/>
          </p:cNvSpPr>
          <p:nvPr>
            <p:ph type="subTitle" idx="1"/>
          </p:nvPr>
        </p:nvSpPr>
        <p:spPr>
          <a:xfrm>
            <a:off x="1301968" y="2011332"/>
            <a:ext cx="6082708" cy="4177552"/>
          </a:xfrm>
        </p:spPr>
        <p:txBody>
          <a:bodyPr>
            <a:normAutofit fontScale="85000" lnSpcReduction="20000"/>
          </a:bodyPr>
          <a:lstStyle/>
          <a:p>
            <a:pPr algn="just">
              <a:lnSpc>
                <a:spcPct val="160000"/>
              </a:lnSpc>
            </a:pPr>
            <a:r>
              <a:rPr lang="en-GB" sz="1600" dirty="0">
                <a:solidFill>
                  <a:srgbClr val="1343D3"/>
                </a:solidFill>
                <a:latin typeface="Roboto "/>
                <a:ea typeface="Roboto Condensed" pitchFamily="2" charset="0"/>
              </a:rPr>
              <a:t>Participants will be accommodated in Hostel </a:t>
            </a:r>
            <a:r>
              <a:rPr lang="en-GB" sz="1600" dirty="0" err="1">
                <a:solidFill>
                  <a:srgbClr val="1343D3"/>
                </a:solidFill>
                <a:latin typeface="Roboto "/>
                <a:ea typeface="Roboto Condensed" pitchFamily="2" charset="0"/>
              </a:rPr>
              <a:t>Brežice</a:t>
            </a:r>
            <a:r>
              <a:rPr lang="en-GB" sz="1600" dirty="0">
                <a:solidFill>
                  <a:srgbClr val="1343D3"/>
                </a:solidFill>
                <a:latin typeface="Roboto "/>
                <a:ea typeface="Roboto Condensed" pitchFamily="2" charset="0"/>
              </a:rPr>
              <a:t> (</a:t>
            </a:r>
            <a:r>
              <a:rPr lang="en-GB" sz="1600" dirty="0" err="1">
                <a:solidFill>
                  <a:srgbClr val="1343D3"/>
                </a:solidFill>
                <a:latin typeface="Roboto "/>
                <a:ea typeface="Roboto Condensed" pitchFamily="2" charset="0"/>
              </a:rPr>
              <a:t>Gubčeva</a:t>
            </a:r>
            <a:r>
              <a:rPr lang="en-GB" sz="1600" dirty="0">
                <a:solidFill>
                  <a:srgbClr val="1343D3"/>
                </a:solidFill>
                <a:latin typeface="Roboto "/>
                <a:ea typeface="Roboto Condensed" pitchFamily="2" charset="0"/>
              </a:rPr>
              <a:t> </a:t>
            </a:r>
            <a:r>
              <a:rPr lang="en-GB" sz="1600" dirty="0" err="1">
                <a:solidFill>
                  <a:srgbClr val="1343D3"/>
                </a:solidFill>
                <a:latin typeface="Roboto "/>
                <a:ea typeface="Roboto Condensed" pitchFamily="2" charset="0"/>
              </a:rPr>
              <a:t>ulica</a:t>
            </a:r>
            <a:r>
              <a:rPr lang="en-GB" sz="1600" dirty="0">
                <a:solidFill>
                  <a:srgbClr val="1343D3"/>
                </a:solidFill>
                <a:latin typeface="Roboto "/>
                <a:ea typeface="Roboto Condensed" pitchFamily="2" charset="0"/>
              </a:rPr>
              <a:t> 10a, 8250 </a:t>
            </a:r>
            <a:r>
              <a:rPr lang="en-GB" sz="1600" dirty="0" err="1">
                <a:solidFill>
                  <a:srgbClr val="1343D3"/>
                </a:solidFill>
                <a:latin typeface="Roboto "/>
                <a:ea typeface="Roboto Condensed" pitchFamily="2" charset="0"/>
              </a:rPr>
              <a:t>Brežice</a:t>
            </a:r>
            <a:r>
              <a:rPr lang="en-GB" sz="1600" dirty="0">
                <a:solidFill>
                  <a:srgbClr val="1343D3"/>
                </a:solidFill>
                <a:latin typeface="Roboto "/>
                <a:ea typeface="Roboto Condensed" pitchFamily="2" charset="0"/>
              </a:rPr>
              <a:t>). More information about the accommodation can be found here: </a:t>
            </a:r>
          </a:p>
          <a:p>
            <a:pPr marL="342900" indent="-342900" algn="just">
              <a:lnSpc>
                <a:spcPct val="160000"/>
              </a:lnSpc>
              <a:buFont typeface="Arial" panose="020B0604020202020204" pitchFamily="34" charset="0"/>
              <a:buChar char="•"/>
            </a:pPr>
            <a:r>
              <a:rPr lang="en-GB" sz="1600" dirty="0">
                <a:solidFill>
                  <a:srgbClr val="1343D3"/>
                </a:solidFill>
                <a:latin typeface="Roboto "/>
                <a:ea typeface="Roboto Condensed" pitchFamily="2" charset="0"/>
                <a:hlinkClick r:id="rId2"/>
              </a:rPr>
              <a:t>https://www.mc-hostel.si/informacije</a:t>
            </a:r>
            <a:r>
              <a:rPr lang="en-GB" sz="1600" dirty="0">
                <a:solidFill>
                  <a:srgbClr val="1343D3"/>
                </a:solidFill>
                <a:latin typeface="Roboto "/>
                <a:ea typeface="Roboto Condensed" pitchFamily="2" charset="0"/>
              </a:rPr>
              <a:t>  </a:t>
            </a:r>
          </a:p>
          <a:p>
            <a:pPr marL="342900" indent="-342900" algn="just">
              <a:lnSpc>
                <a:spcPct val="160000"/>
              </a:lnSpc>
              <a:buFont typeface="Arial" panose="020B0604020202020204" pitchFamily="34" charset="0"/>
              <a:buChar char="•"/>
            </a:pPr>
            <a:r>
              <a:rPr lang="en-GB" sz="1600" dirty="0">
                <a:solidFill>
                  <a:srgbClr val="1343D3"/>
                </a:solidFill>
                <a:latin typeface="Roboto "/>
                <a:ea typeface="Roboto Condensed" pitchFamily="2" charset="0"/>
                <a:hlinkClick r:id="rId3"/>
              </a:rPr>
              <a:t>https://www.youth-hostel.si/en/hostels/youth-hostel-mc-brezice</a:t>
            </a:r>
            <a:r>
              <a:rPr lang="en-GB" sz="1600" dirty="0">
                <a:solidFill>
                  <a:srgbClr val="1343D3"/>
                </a:solidFill>
                <a:latin typeface="Roboto "/>
                <a:ea typeface="Roboto Condensed" pitchFamily="2" charset="0"/>
              </a:rPr>
              <a:t>  </a:t>
            </a:r>
          </a:p>
          <a:p>
            <a:pPr marL="342900" indent="-342900" algn="just">
              <a:lnSpc>
                <a:spcPct val="160000"/>
              </a:lnSpc>
              <a:buFontTx/>
              <a:buChar char="-"/>
            </a:pPr>
            <a:endParaRPr lang="en-GB" sz="1600" dirty="0">
              <a:solidFill>
                <a:srgbClr val="1343D3"/>
              </a:solidFill>
              <a:latin typeface="Roboto "/>
              <a:ea typeface="Roboto Condensed" pitchFamily="2" charset="0"/>
            </a:endParaRPr>
          </a:p>
          <a:p>
            <a:pPr algn="just">
              <a:lnSpc>
                <a:spcPct val="160000"/>
              </a:lnSpc>
            </a:pPr>
            <a:r>
              <a:rPr lang="en-GB" sz="1600" dirty="0">
                <a:solidFill>
                  <a:srgbClr val="1343D3"/>
                </a:solidFill>
                <a:latin typeface="Roboto "/>
                <a:ea typeface="Roboto Condensed" pitchFamily="2" charset="0"/>
              </a:rPr>
              <a:t>Activities will be executed in spaces of Hostel </a:t>
            </a:r>
            <a:r>
              <a:rPr lang="en-GB" sz="1600" dirty="0" err="1">
                <a:solidFill>
                  <a:srgbClr val="1343D3"/>
                </a:solidFill>
                <a:latin typeface="Roboto "/>
                <a:ea typeface="Roboto Condensed" pitchFamily="2" charset="0"/>
              </a:rPr>
              <a:t>Brežice</a:t>
            </a:r>
            <a:r>
              <a:rPr lang="en-GB" sz="1600" dirty="0">
                <a:solidFill>
                  <a:srgbClr val="1343D3"/>
                </a:solidFill>
                <a:latin typeface="Roboto "/>
                <a:ea typeface="Roboto Condensed" pitchFamily="2" charset="0"/>
              </a:rPr>
              <a:t> or Youth centre </a:t>
            </a:r>
            <a:r>
              <a:rPr lang="en-GB" sz="1600" dirty="0" err="1">
                <a:solidFill>
                  <a:srgbClr val="1343D3"/>
                </a:solidFill>
                <a:latin typeface="Roboto "/>
                <a:ea typeface="Roboto Condensed" pitchFamily="2" charset="0"/>
              </a:rPr>
              <a:t>Brežice</a:t>
            </a:r>
            <a:r>
              <a:rPr lang="en-GB" sz="1600" dirty="0">
                <a:solidFill>
                  <a:srgbClr val="1343D3"/>
                </a:solidFill>
                <a:latin typeface="Roboto "/>
                <a:ea typeface="Roboto Condensed" pitchFamily="2" charset="0"/>
              </a:rPr>
              <a:t>. </a:t>
            </a:r>
          </a:p>
          <a:p>
            <a:pPr algn="just">
              <a:lnSpc>
                <a:spcPct val="160000"/>
              </a:lnSpc>
            </a:pPr>
            <a:endParaRPr lang="en-GB" sz="1600" dirty="0">
              <a:solidFill>
                <a:srgbClr val="1343D3"/>
              </a:solidFill>
              <a:latin typeface="Roboto "/>
              <a:ea typeface="Roboto Condensed" pitchFamily="2" charset="0"/>
            </a:endParaRPr>
          </a:p>
          <a:p>
            <a:pPr algn="just">
              <a:lnSpc>
                <a:spcPct val="160000"/>
              </a:lnSpc>
            </a:pPr>
            <a:r>
              <a:rPr lang="en-GB" sz="1600" dirty="0">
                <a:solidFill>
                  <a:srgbClr val="1343D3"/>
                </a:solidFill>
                <a:latin typeface="Roboto "/>
                <a:ea typeface="Roboto Condensed" pitchFamily="2" charset="0"/>
              </a:rPr>
              <a:t>More information about the lodging conditions, rooms distribution and meals will be sent to participants previously to the mobility.</a:t>
            </a:r>
          </a:p>
        </p:txBody>
      </p:sp>
      <p:sp>
        <p:nvSpPr>
          <p:cNvPr id="2" name="Τίτλος 1">
            <a:extLst>
              <a:ext uri="{FF2B5EF4-FFF2-40B4-BE49-F238E27FC236}">
                <a16:creationId xmlns:a16="http://schemas.microsoft.com/office/drawing/2014/main" id="{0D40334E-A989-18CA-CB51-2F2DA6C09ED2}"/>
              </a:ext>
            </a:extLst>
          </p:cNvPr>
          <p:cNvSpPr>
            <a:spLocks noGrp="1"/>
          </p:cNvSpPr>
          <p:nvPr>
            <p:ph type="ctrTitle"/>
          </p:nvPr>
        </p:nvSpPr>
        <p:spPr>
          <a:xfrm>
            <a:off x="623047" y="820270"/>
            <a:ext cx="11135846" cy="714633"/>
          </a:xfrm>
        </p:spPr>
        <p:txBody>
          <a:bodyPr>
            <a:normAutofit/>
          </a:bodyPr>
          <a:lstStyle/>
          <a:p>
            <a:pPr algn="l"/>
            <a:r>
              <a:rPr lang="en-US" sz="4000" b="1" dirty="0">
                <a:solidFill>
                  <a:srgbClr val="1343D3"/>
                </a:solidFill>
                <a:latin typeface="Roboto" panose="02000000000000000000" pitchFamily="2" charset="0"/>
                <a:ea typeface="Roboto" panose="02000000000000000000" pitchFamily="2" charset="0"/>
              </a:rPr>
              <a:t>Lodging and accommodation</a:t>
            </a:r>
          </a:p>
        </p:txBody>
      </p:sp>
      <p:pic>
        <p:nvPicPr>
          <p:cNvPr id="4" name="Γραφικό 3">
            <a:extLst>
              <a:ext uri="{FF2B5EF4-FFF2-40B4-BE49-F238E27FC236}">
                <a16:creationId xmlns:a16="http://schemas.microsoft.com/office/drawing/2014/main" id="{A98A111F-0A03-FAE1-F6BF-9DE6F7EF349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136" y="5133092"/>
            <a:ext cx="555822" cy="1456394"/>
          </a:xfrm>
          <a:prstGeom prst="rect">
            <a:avLst/>
          </a:prstGeom>
        </p:spPr>
      </p:pic>
      <p:pic>
        <p:nvPicPr>
          <p:cNvPr id="5" name="Γραφικό 4">
            <a:extLst>
              <a:ext uri="{FF2B5EF4-FFF2-40B4-BE49-F238E27FC236}">
                <a16:creationId xmlns:a16="http://schemas.microsoft.com/office/drawing/2014/main" id="{646D46BF-BDA2-26DC-69B2-E72E5ABCA3E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09568" y="427069"/>
            <a:ext cx="2551042" cy="1189605"/>
          </a:xfrm>
          <a:prstGeom prst="rect">
            <a:avLst/>
          </a:prstGeom>
        </p:spPr>
      </p:pic>
      <p:pic>
        <p:nvPicPr>
          <p:cNvPr id="10" name="Εικόνα 9" descr="Εικόνα που περιέχει σχηματικό&#10;&#10;Περιγραφή που δημιουργήθηκε αυτόματα">
            <a:extLst>
              <a:ext uri="{FF2B5EF4-FFF2-40B4-BE49-F238E27FC236}">
                <a16:creationId xmlns:a16="http://schemas.microsoft.com/office/drawing/2014/main" id="{251639BA-180D-E9D4-6993-0C4DC9F19B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4543" y="5433503"/>
            <a:ext cx="1272321" cy="1289099"/>
          </a:xfrm>
          <a:prstGeom prst="rect">
            <a:avLst/>
          </a:prstGeom>
        </p:spPr>
      </p:pic>
      <p:pic>
        <p:nvPicPr>
          <p:cNvPr id="6" name="Imagen 5">
            <a:extLst>
              <a:ext uri="{FF2B5EF4-FFF2-40B4-BE49-F238E27FC236}">
                <a16:creationId xmlns:a16="http://schemas.microsoft.com/office/drawing/2014/main" id="{F3C06720-9CBC-094F-B1AB-F48BA90197F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13121" y="1895447"/>
            <a:ext cx="3543935" cy="2600325"/>
          </a:xfrm>
          <a:prstGeom prst="rect">
            <a:avLst/>
          </a:prstGeom>
          <a:noFill/>
          <a:ln>
            <a:noFill/>
          </a:ln>
        </p:spPr>
      </p:pic>
      <p:pic>
        <p:nvPicPr>
          <p:cNvPr id="7" name="Imagen 6">
            <a:extLst>
              <a:ext uri="{FF2B5EF4-FFF2-40B4-BE49-F238E27FC236}">
                <a16:creationId xmlns:a16="http://schemas.microsoft.com/office/drawing/2014/main" id="{A9F6CED7-7EB7-A68D-5F99-5A819A35181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899187" y="3801003"/>
            <a:ext cx="2739457" cy="1722148"/>
          </a:xfrm>
          <a:prstGeom prst="rect">
            <a:avLst/>
          </a:prstGeom>
          <a:noFill/>
          <a:ln>
            <a:noFill/>
          </a:ln>
        </p:spPr>
      </p:pic>
    </p:spTree>
    <p:extLst>
      <p:ext uri="{BB962C8B-B14F-4D97-AF65-F5344CB8AC3E}">
        <p14:creationId xmlns:p14="http://schemas.microsoft.com/office/powerpoint/2010/main" val="1466591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13D2B5"/>
            </a:gs>
            <a:gs pos="100000">
              <a:schemeClr val="bg1"/>
            </a:gs>
          </a:gsLst>
          <a:lin ang="5400000" scaled="1"/>
          <a:tileRect/>
        </a:gradFill>
        <a:effectLst/>
      </p:bgPr>
    </p:bg>
    <p:spTree>
      <p:nvGrpSpPr>
        <p:cNvPr id="1" name=""/>
        <p:cNvGrpSpPr/>
        <p:nvPr/>
      </p:nvGrpSpPr>
      <p:grpSpPr>
        <a:xfrm>
          <a:off x="0" y="0"/>
          <a:ext cx="0" cy="0"/>
          <a:chOff x="0" y="0"/>
          <a:chExt cx="0" cy="0"/>
        </a:xfrm>
      </p:grpSpPr>
      <p:pic>
        <p:nvPicPr>
          <p:cNvPr id="17" name="Εικόνα 16">
            <a:extLst>
              <a:ext uri="{FF2B5EF4-FFF2-40B4-BE49-F238E27FC236}">
                <a16:creationId xmlns:a16="http://schemas.microsoft.com/office/drawing/2014/main" id="{70C1FD94-967C-9EF7-F421-AC89006E1775}"/>
              </a:ext>
            </a:extLst>
          </p:cNvPr>
          <p:cNvPicPr>
            <a:picLocks noChangeAspect="1"/>
          </p:cNvPicPr>
          <p:nvPr/>
        </p:nvPicPr>
        <p:blipFill>
          <a:blip r:embed="rId2" cstate="print"/>
          <a:stretch>
            <a:fillRect/>
          </a:stretch>
        </p:blipFill>
        <p:spPr>
          <a:xfrm>
            <a:off x="380919" y="4993118"/>
            <a:ext cx="1397424" cy="1415852"/>
          </a:xfrm>
          <a:prstGeom prst="rect">
            <a:avLst/>
          </a:prstGeom>
        </p:spPr>
      </p:pic>
      <p:pic>
        <p:nvPicPr>
          <p:cNvPr id="18" name="Γραφικό 17">
            <a:extLst>
              <a:ext uri="{FF2B5EF4-FFF2-40B4-BE49-F238E27FC236}">
                <a16:creationId xmlns:a16="http://schemas.microsoft.com/office/drawing/2014/main" id="{16C585B7-5B69-2EC6-2AF5-8ED6C8BC8F5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79261" y="529270"/>
            <a:ext cx="5633478" cy="1673532"/>
          </a:xfrm>
          <a:prstGeom prst="rect">
            <a:avLst/>
          </a:prstGeom>
        </p:spPr>
      </p:pic>
      <p:sp>
        <p:nvSpPr>
          <p:cNvPr id="21" name="TextBox 20">
            <a:extLst>
              <a:ext uri="{FF2B5EF4-FFF2-40B4-BE49-F238E27FC236}">
                <a16:creationId xmlns:a16="http://schemas.microsoft.com/office/drawing/2014/main" id="{655D5164-7967-FEA7-C2A9-581C3FA28020}"/>
              </a:ext>
            </a:extLst>
          </p:cNvPr>
          <p:cNvSpPr txBox="1"/>
          <p:nvPr/>
        </p:nvSpPr>
        <p:spPr>
          <a:xfrm>
            <a:off x="1778343" y="5672825"/>
            <a:ext cx="4597518" cy="707886"/>
          </a:xfrm>
          <a:prstGeom prst="rect">
            <a:avLst/>
          </a:prstGeom>
          <a:noFill/>
        </p:spPr>
        <p:txBody>
          <a:bodyPr wrap="square" rtlCol="0">
            <a:spAutoFit/>
          </a:bodyPr>
          <a:lstStyle/>
          <a:p>
            <a:pPr algn="just"/>
            <a:r>
              <a:rPr lang="en-US" sz="1000" b="0" i="0" dirty="0">
                <a:solidFill>
                  <a:schemeClr val="bg1"/>
                </a:solidFill>
                <a:effectLst/>
                <a:latin typeface="Roboto "/>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sz="1000" dirty="0">
              <a:solidFill>
                <a:schemeClr val="bg1"/>
              </a:solidFill>
              <a:latin typeface="Roboto "/>
            </a:endParaRPr>
          </a:p>
        </p:txBody>
      </p:sp>
      <p:sp>
        <p:nvSpPr>
          <p:cNvPr id="2" name="Ορθογώνιο 1">
            <a:extLst>
              <a:ext uri="{FF2B5EF4-FFF2-40B4-BE49-F238E27FC236}">
                <a16:creationId xmlns:a16="http://schemas.microsoft.com/office/drawing/2014/main" id="{1CBE5515-0D48-0718-2EA7-A29E4EEC0501}"/>
              </a:ext>
            </a:extLst>
          </p:cNvPr>
          <p:cNvSpPr/>
          <p:nvPr/>
        </p:nvSpPr>
        <p:spPr>
          <a:xfrm>
            <a:off x="0" y="2834640"/>
            <a:ext cx="12192000" cy="1516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0D3A3A-DB65-3BBB-5B14-DA2033AE66B2}"/>
              </a:ext>
            </a:extLst>
          </p:cNvPr>
          <p:cNvSpPr txBox="1"/>
          <p:nvPr/>
        </p:nvSpPr>
        <p:spPr>
          <a:xfrm>
            <a:off x="1778343" y="5100724"/>
            <a:ext cx="4223445" cy="600164"/>
          </a:xfrm>
          <a:prstGeom prst="rect">
            <a:avLst/>
          </a:prstGeom>
          <a:noFill/>
        </p:spPr>
        <p:txBody>
          <a:bodyPr wrap="square" rtlCol="0">
            <a:spAutoFit/>
          </a:bodyPr>
          <a:lstStyle/>
          <a:p>
            <a:r>
              <a:rPr lang="en-US" sz="1100" b="1" dirty="0">
                <a:solidFill>
                  <a:schemeClr val="bg1"/>
                </a:solidFill>
                <a:latin typeface="Roboto" panose="02000000000000000000" pitchFamily="2" charset="0"/>
                <a:ea typeface="Roboto" panose="02000000000000000000" pitchFamily="2" charset="0"/>
              </a:rPr>
              <a:t>Rural Entrepreneurship, Active Citizenship and Territories Identity Visibility through the Engagement of Youth</a:t>
            </a:r>
          </a:p>
          <a:p>
            <a:r>
              <a:rPr lang="en-US" sz="1100" b="1" dirty="0">
                <a:solidFill>
                  <a:schemeClr val="bg1"/>
                </a:solidFill>
                <a:latin typeface="Roboto" panose="02000000000000000000" pitchFamily="2" charset="0"/>
                <a:ea typeface="Roboto" panose="02000000000000000000" pitchFamily="2" charset="0"/>
              </a:rPr>
              <a:t>Project Number 2022-1-ES02-KA220-YOU-000086121</a:t>
            </a:r>
          </a:p>
        </p:txBody>
      </p:sp>
      <p:pic>
        <p:nvPicPr>
          <p:cNvPr id="3" name="Γραφικό 1">
            <a:extLst>
              <a:ext uri="{FF2B5EF4-FFF2-40B4-BE49-F238E27FC236}">
                <a16:creationId xmlns:a16="http://schemas.microsoft.com/office/drawing/2014/main" id="{4384BFDF-DEF6-858F-FEC2-38CABE16AB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475" y="3072718"/>
            <a:ext cx="11135051" cy="1053659"/>
          </a:xfrm>
          <a:prstGeom prst="rect">
            <a:avLst/>
          </a:prstGeom>
        </p:spPr>
      </p:pic>
    </p:spTree>
    <p:extLst>
      <p:ext uri="{BB962C8B-B14F-4D97-AF65-F5344CB8AC3E}">
        <p14:creationId xmlns:p14="http://schemas.microsoft.com/office/powerpoint/2010/main" val="6020361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457</Words>
  <Application>Microsoft Office PowerPoint</Application>
  <PresentationFormat>Panorámica</PresentationFormat>
  <Paragraphs>27</Paragraphs>
  <Slides>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Arial</vt:lpstr>
      <vt:lpstr>Calibri</vt:lpstr>
      <vt:lpstr>Calibri Light</vt:lpstr>
      <vt:lpstr>Roboto</vt:lpstr>
      <vt:lpstr>Roboto </vt:lpstr>
      <vt:lpstr>Θέμα του Office</vt:lpstr>
      <vt:lpstr>   Transnational training for youthworkers and educators</vt:lpstr>
      <vt:lpstr>Technical details</vt:lpstr>
      <vt:lpstr>Definition of the activities</vt:lpstr>
      <vt:lpstr>Lodging and accommodation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Papamakarios Emmanouil</dc:creator>
  <cp:lastModifiedBy>David Castillo</cp:lastModifiedBy>
  <cp:revision>61</cp:revision>
  <dcterms:created xsi:type="dcterms:W3CDTF">2023-03-30T04:45:43Z</dcterms:created>
  <dcterms:modified xsi:type="dcterms:W3CDTF">2023-12-19T23:47:02Z</dcterms:modified>
</cp:coreProperties>
</file>